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1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0625E-2"/>
          <c:y val="4.6874997116449491E-2"/>
          <c:w val="0.87142101377952752"/>
          <c:h val="0.948437503171905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002645710824085E-2"/>
          <c:y val="0"/>
          <c:w val="0.68191927648516248"/>
          <c:h val="0.948437503171905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cat>
            <c:strRef>
              <c:f>Лист1!$A$2:$A$4</c:f>
              <c:strCache>
                <c:ptCount val="3"/>
                <c:pt idx="0">
                  <c:v>Сленг</c:v>
                </c:pt>
                <c:pt idx="1">
                  <c:v>Литературный язык</c:v>
                </c:pt>
                <c:pt idx="2">
                  <c:v>Разные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Стараюсь не использовать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50000"/>
                  <a:lumOff val="50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cat>
            <c:strRef>
              <c:f>Лист1!$A$2:$A$5</c:f>
              <c:strCache>
                <c:ptCount val="4"/>
                <c:pt idx="0">
                  <c:v>Мне нравится</c:v>
                </c:pt>
                <c:pt idx="1">
                  <c:v>Так проще</c:v>
                </c:pt>
                <c:pt idx="2">
                  <c:v>По привычке</c:v>
                </c:pt>
                <c:pt idx="3">
                  <c:v>Не знаю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Иногда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</c:v>
                </c:pt>
                <c:pt idx="1">
                  <c:v>1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0.40989</cdr:x>
      <cdr:y>0.27269</cdr:y>
    </cdr:from>
    <cdr:to>
      <cdr:x>0.52239</cdr:x>
      <cdr:y>0.44144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31570" y="147762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0.38134</cdr:x>
      <cdr:y>0.24247</cdr:y>
    </cdr:from>
    <cdr:to>
      <cdr:x>0.49384</cdr:x>
      <cdr:y>0.41122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99558" y="13138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ru-RU" sz="2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0.62313</cdr:x>
      <cdr:y>0.44396</cdr:y>
    </cdr:from>
    <cdr:to>
      <cdr:x>0.73563</cdr:x>
      <cdr:y>0.61271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64836" y="240567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11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0.3875</cdr:x>
      <cdr:y>0.22484</cdr:y>
    </cdr:from>
    <cdr:to>
      <cdr:x>0.5</cdr:x>
      <cdr:y>0.39359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49600" y="121831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0.26549</cdr:x>
      <cdr:y>0.45907</cdr:y>
    </cdr:from>
    <cdr:to>
      <cdr:x>0.37799</cdr:x>
      <cdr:y>0.62782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57863" y="248755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10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0.39646</cdr:x>
      <cdr:y>0.22987</cdr:y>
    </cdr:from>
    <cdr:to>
      <cdr:x>0.50896</cdr:x>
      <cdr:y>0.39862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22388" y="12456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0.41157</cdr:x>
      <cdr:y>0.23995</cdr:y>
    </cdr:from>
    <cdr:to>
      <cdr:x>0.52407</cdr:x>
      <cdr:y>0.4087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345217" y="13002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1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0.5459</cdr:x>
      <cdr:y>0.3407</cdr:y>
    </cdr:from>
    <cdr:to>
      <cdr:x>0.6584</cdr:x>
      <cdr:y>0.50945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437039" y="184611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0.22183</cdr:x>
      <cdr:y>0.46915</cdr:y>
    </cdr:from>
    <cdr:to>
      <cdr:x>0.33433</cdr:x>
      <cdr:y>0.6379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803021" y="254214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8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0.53414</cdr:x>
      <cdr:y>0.34573</cdr:y>
    </cdr:from>
    <cdr:to>
      <cdr:x>0.64664</cdr:x>
      <cdr:y>0.51448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41504" y="187340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3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0.20168</cdr:x>
      <cdr:y>0.26514</cdr:y>
    </cdr:from>
    <cdr:to>
      <cdr:x>0.31418</cdr:x>
      <cdr:y>0.43389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39247" y="14366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0.29235</cdr:x>
      <cdr:y>0.48678</cdr:y>
    </cdr:from>
    <cdr:to>
      <cdr:x>0.40485</cdr:x>
      <cdr:y>0.65553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76226" y="263768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0.41688</cdr:x>
      <cdr:y>0.20721</cdr:y>
    </cdr:from>
    <cdr:to>
      <cdr:x>0.52938</cdr:x>
      <cdr:y>0.37596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388435" y="112278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1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</cdr:x>
      <cdr:y>0.42885</cdr:y>
    </cdr:from>
    <cdr:to>
      <cdr:x>0.6125</cdr:x>
      <cdr:y>0.5976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64000" y="232378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7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0.22351</cdr:x>
      <cdr:y>0.25506</cdr:y>
    </cdr:from>
    <cdr:to>
      <cdr:x>0.33601</cdr:x>
      <cdr:y>0.42381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16669" y="138208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4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0.17313</cdr:x>
      <cdr:y>0.48678</cdr:y>
    </cdr:from>
    <cdr:to>
      <cdr:x>0.28563</cdr:x>
      <cdr:y>0.65553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07236" y="263768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1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0.63657</cdr:x>
      <cdr:y>0.31672</cdr:y>
    </cdr:from>
    <cdr:to>
      <cdr:x>0.74907</cdr:x>
      <cdr:y>0.48547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74018" y="171620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5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0.26549</cdr:x>
      <cdr:y>0.41495</cdr:y>
    </cdr:from>
    <cdr:to>
      <cdr:x>0.37799</cdr:x>
      <cdr:y>0.5837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57863" y="224846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7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8125" y="1791104"/>
            <a:ext cx="9792413" cy="2387600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Исследовательская работа</a:t>
            </a:r>
            <a:r>
              <a:rPr lang="ru-RU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Влияют ли социальные сети</a:t>
            </a:r>
            <a:r>
              <a:rPr lang="ru-RU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русский </a:t>
            </a:r>
            <a:r>
              <a:rPr lang="ru-RU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язык?»</a:t>
            </a:r>
            <a:r>
              <a:rPr lang="ru-RU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969" y="4446378"/>
            <a:ext cx="8791575" cy="1655762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Выполнил: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ученик 6 класса</a:t>
            </a:r>
            <a:b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Рыжов Станислав</a:t>
            </a:r>
            <a:b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Научный руководитель: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учитель русского языка и литературы</a:t>
            </a:r>
            <a:b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Гончарова Елена Константиновна</a:t>
            </a:r>
            <a:b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Елена\Desktop\Новая папка (3)\социальные-сети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28522" y="436728"/>
            <a:ext cx="2367613" cy="195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07725" y="436728"/>
            <a:ext cx="4399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МКОУ «Вторая Сторожевская СОШ»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Лискинского района Воронежской области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64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8601" y="821553"/>
            <a:ext cx="4874796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u="sng" dirty="0">
                <a:latin typeface="Times New Roman"/>
                <a:ea typeface="Calibri"/>
                <a:cs typeface="Times New Roman"/>
              </a:rPr>
              <a:t>1</a:t>
            </a:r>
            <a:r>
              <a:rPr lang="ru-RU" sz="2400" b="1" u="sng" dirty="0" smtClean="0">
                <a:latin typeface="Times New Roman"/>
                <a:ea typeface="Calibri"/>
                <a:cs typeface="Times New Roman"/>
              </a:rPr>
              <a:t>)  Общаешься </a:t>
            </a:r>
            <a:r>
              <a:rPr lang="ru-RU" sz="2400" b="1" u="sng" dirty="0">
                <a:latin typeface="Times New Roman"/>
                <a:ea typeface="Calibri"/>
                <a:cs typeface="Times New Roman"/>
              </a:rPr>
              <a:t>ли ты </a:t>
            </a:r>
            <a:r>
              <a:rPr lang="ru-RU" sz="2400" b="1" u="sng" dirty="0" err="1">
                <a:latin typeface="Times New Roman"/>
                <a:ea typeface="Calibri"/>
                <a:cs typeface="Times New Roman"/>
              </a:rPr>
              <a:t>Вконтакте</a:t>
            </a:r>
            <a:r>
              <a:rPr lang="ru-RU" sz="2400" b="1" u="sng" dirty="0">
                <a:latin typeface="Times New Roman"/>
                <a:ea typeface="Calibri"/>
                <a:cs typeface="Times New Roman"/>
              </a:rPr>
              <a:t>?</a:t>
            </a:r>
            <a:endParaRPr lang="ru-RU" sz="2400" b="1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45887775"/>
              </p:ext>
            </p:extLst>
          </p:nvPr>
        </p:nvGraphicFramePr>
        <p:xfrm>
          <a:off x="2414137" y="1367910"/>
          <a:ext cx="7780742" cy="4829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581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6920" y="876144"/>
            <a:ext cx="6158161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u="sng" dirty="0">
                <a:latin typeface="Times New Roman"/>
                <a:ea typeface="Calibri"/>
                <a:cs typeface="Times New Roman"/>
              </a:rPr>
              <a:t>2) Какие формы общения предпочитаешь?</a:t>
            </a:r>
            <a:endParaRPr lang="ru-RU" sz="2400" b="1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533196395"/>
              </p:ext>
            </p:extLst>
          </p:nvPr>
        </p:nvGraphicFramePr>
        <p:xfrm>
          <a:off x="2306472" y="1366343"/>
          <a:ext cx="8590508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267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6062" y="644133"/>
            <a:ext cx="6648808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u="sng" dirty="0">
                <a:latin typeface="Times New Roman"/>
                <a:ea typeface="Calibri"/>
                <a:cs typeface="Times New Roman"/>
              </a:rPr>
              <a:t>3) Используешь ли ты при общении сленг?</a:t>
            </a:r>
            <a:endParaRPr lang="ru-RU" sz="2400" b="1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723978567"/>
              </p:ext>
            </p:extLst>
          </p:nvPr>
        </p:nvGraphicFramePr>
        <p:xfrm>
          <a:off x="2400489" y="1439333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771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9592" y="930735"/>
            <a:ext cx="5376087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u="sng" dirty="0">
                <a:latin typeface="Times New Roman"/>
                <a:ea typeface="Calibri"/>
                <a:cs typeface="Times New Roman"/>
              </a:rPr>
              <a:t>4) Почему ты используешь сленг?</a:t>
            </a:r>
            <a:endParaRPr lang="ru-RU" sz="2400" b="1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79944614"/>
              </p:ext>
            </p:extLst>
          </p:nvPr>
        </p:nvGraphicFramePr>
        <p:xfrm>
          <a:off x="2400490" y="1447800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678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9743" y="471211"/>
            <a:ext cx="852985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2400" b="1" u="sng" dirty="0">
                <a:latin typeface="Times New Roman"/>
                <a:ea typeface="Calibri"/>
                <a:cs typeface="Times New Roman"/>
              </a:rPr>
              <a:t>5) Применяешь ли ты при переписке орфографические правила, когда общаешься в Интернете?</a:t>
            </a:r>
            <a:endParaRPr lang="ru-RU" sz="2400" b="1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15381443"/>
              </p:ext>
            </p:extLst>
          </p:nvPr>
        </p:nvGraphicFramePr>
        <p:xfrm>
          <a:off x="2127535" y="1439333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686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8126" y="580392"/>
            <a:ext cx="6096000" cy="9417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6) </a:t>
            </a:r>
            <a:r>
              <a:rPr lang="ru-RU" sz="2400" b="1" u="sng" dirty="0">
                <a:latin typeface="Times New Roman"/>
                <a:ea typeface="Calibri"/>
                <a:cs typeface="Times New Roman"/>
              </a:rPr>
              <a:t>Напиши, какие слова ты чаще всего изменяешь при общении в Интернете </a:t>
            </a:r>
            <a:r>
              <a:rPr lang="ru-RU" sz="2400" b="1" u="sng" dirty="0" smtClean="0">
                <a:latin typeface="Times New Roman"/>
                <a:ea typeface="Calibri"/>
                <a:cs typeface="Times New Roman"/>
              </a:rPr>
              <a:t>?</a:t>
            </a:r>
            <a:endParaRPr lang="ru-RU" sz="2400" b="1" u="sng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01705" y="2125217"/>
            <a:ext cx="54311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spc="-55" dirty="0" smtClean="0">
                <a:latin typeface="Times New Roman"/>
                <a:ea typeface="Calibri"/>
              </a:rPr>
              <a:t>Норм, </a:t>
            </a:r>
            <a:r>
              <a:rPr lang="ru-RU" sz="2400" spc="-55" dirty="0" err="1" smtClean="0">
                <a:latin typeface="Times New Roman"/>
                <a:ea typeface="Calibri"/>
              </a:rPr>
              <a:t>нормуль</a:t>
            </a:r>
            <a:r>
              <a:rPr lang="ru-RU" sz="2400" spc="-55" dirty="0" smtClean="0">
                <a:latin typeface="Times New Roman"/>
                <a:ea typeface="Calibri"/>
              </a:rPr>
              <a:t> (нормально);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spc="-55" dirty="0" err="1">
                <a:latin typeface="Times New Roman"/>
                <a:ea typeface="Calibri"/>
              </a:rPr>
              <a:t>д</a:t>
            </a:r>
            <a:r>
              <a:rPr lang="ru-RU" sz="2400" spc="-55" dirty="0" err="1" smtClean="0">
                <a:latin typeface="Times New Roman"/>
                <a:ea typeface="Calibri"/>
              </a:rPr>
              <a:t>р</a:t>
            </a:r>
            <a:r>
              <a:rPr lang="ru-RU" sz="2400" spc="-55" dirty="0" smtClean="0">
                <a:latin typeface="Times New Roman"/>
                <a:ea typeface="Calibri"/>
              </a:rPr>
              <a:t> (день рождения);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spc="-55" dirty="0" err="1">
                <a:latin typeface="Times New Roman"/>
                <a:ea typeface="Calibri"/>
              </a:rPr>
              <a:t>п</a:t>
            </a:r>
            <a:r>
              <a:rPr lang="ru-RU" sz="2400" spc="-55" dirty="0" err="1" smtClean="0">
                <a:latin typeface="Times New Roman"/>
                <a:ea typeface="Calibri"/>
              </a:rPr>
              <a:t>рив</a:t>
            </a:r>
            <a:r>
              <a:rPr lang="ru-RU" sz="2400" spc="-55" dirty="0" smtClean="0">
                <a:latin typeface="Times New Roman"/>
                <a:ea typeface="Calibri"/>
              </a:rPr>
              <a:t> (привет);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spc="-55" dirty="0">
                <a:latin typeface="Times New Roman"/>
                <a:ea typeface="Calibri"/>
              </a:rPr>
              <a:t>щ</a:t>
            </a:r>
            <a:r>
              <a:rPr lang="ru-RU" sz="2400" spc="-55" dirty="0" smtClean="0">
                <a:latin typeface="Times New Roman"/>
                <a:ea typeface="Calibri"/>
              </a:rPr>
              <a:t>а (сейчас);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spc="-55" dirty="0">
                <a:latin typeface="Times New Roman"/>
                <a:ea typeface="Calibri"/>
              </a:rPr>
              <a:t>к</a:t>
            </a:r>
            <a:r>
              <a:rPr lang="ru-RU" sz="2400" spc="-55" dirty="0" smtClean="0">
                <a:latin typeface="Times New Roman"/>
                <a:ea typeface="Calibri"/>
              </a:rPr>
              <a:t>омп (компьютер);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spc="-55" dirty="0" err="1">
                <a:latin typeface="Times New Roman"/>
                <a:ea typeface="Calibri"/>
              </a:rPr>
              <a:t>с</a:t>
            </a:r>
            <a:r>
              <a:rPr lang="ru-RU" sz="2400" spc="-55" dirty="0" err="1" smtClean="0">
                <a:latin typeface="Times New Roman"/>
                <a:ea typeface="Calibri"/>
              </a:rPr>
              <a:t>пс</a:t>
            </a:r>
            <a:r>
              <a:rPr lang="ru-RU" sz="2400" spc="-55" dirty="0" smtClean="0">
                <a:latin typeface="Times New Roman"/>
                <a:ea typeface="Calibri"/>
              </a:rPr>
              <a:t> (спасибо);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spc="-55" dirty="0">
                <a:latin typeface="Times New Roman"/>
                <a:ea typeface="Calibri"/>
              </a:rPr>
              <a:t>з</a:t>
            </a:r>
            <a:r>
              <a:rPr lang="ru-RU" sz="2400" spc="-55" dirty="0" smtClean="0">
                <a:latin typeface="Times New Roman"/>
                <a:ea typeface="Calibri"/>
              </a:rPr>
              <a:t>дорово (здравствуй).</a:t>
            </a:r>
            <a:endParaRPr lang="ru-RU" sz="2400" dirty="0"/>
          </a:p>
        </p:txBody>
      </p:sp>
      <p:pic>
        <p:nvPicPr>
          <p:cNvPr id="4098" name="Picture 2" descr="C:\Users\Елена\Desktop\Новая папка (3)\729_486_560d9487784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3834" y="2411371"/>
            <a:ext cx="5735282" cy="382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87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5403" y="744165"/>
            <a:ext cx="8488907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u="sng" dirty="0">
                <a:latin typeface="Times New Roman"/>
                <a:ea typeface="Calibri"/>
                <a:cs typeface="Times New Roman"/>
              </a:rPr>
              <a:t>7) Как ты думаешь, влияет ли изменение написания слов в Интернете на твою практическую   грамотность?</a:t>
            </a:r>
            <a:endParaRPr lang="ru-RU" sz="2400" b="1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520364727"/>
              </p:ext>
            </p:extLst>
          </p:nvPr>
        </p:nvGraphicFramePr>
        <p:xfrm>
          <a:off x="2470244" y="1569493"/>
          <a:ext cx="7689755" cy="5278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839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079283"/>
              </p:ext>
            </p:extLst>
          </p:nvPr>
        </p:nvGraphicFramePr>
        <p:xfrm>
          <a:off x="1897039" y="2052598"/>
          <a:ext cx="9034818" cy="4091304"/>
        </p:xfrm>
        <a:graphic>
          <a:graphicData uri="http://schemas.openxmlformats.org/drawingml/2006/table">
            <a:tbl>
              <a:tblPr firstRow="1" firstCol="1" bandRow="1"/>
              <a:tblGrid>
                <a:gridCol w="5491152"/>
                <a:gridCol w="3543666"/>
              </a:tblGrid>
              <a:tr h="86366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Типичные замены</a:t>
                      </a:r>
                      <a:endParaRPr lang="ru-RU" sz="24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Примеры</a:t>
                      </a:r>
                      <a:endParaRPr lang="ru-RU" sz="24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5418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spc="-4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Буква «в» заменяется на буквы «</a:t>
                      </a:r>
                      <a:r>
                        <a:rPr lang="ru-RU" sz="2400" spc="-45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фф</a:t>
                      </a:r>
                      <a:r>
                        <a:rPr lang="ru-RU" sz="2400" spc="-4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spc="-45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здарофф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4942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spc="-4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Буква «к» меняется на букву «г»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spc="-4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гак ты?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5418">
                <a:tc>
                  <a:txBody>
                    <a:bodyPr/>
                    <a:lstStyle/>
                    <a:p>
                      <a:pPr marR="69850"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4025" algn="l"/>
                        </a:tabLst>
                      </a:pPr>
                      <a:r>
                        <a:rPr lang="ru-RU" sz="2400" spc="-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Написание английских слов русскими буквами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spc="-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«Н</a:t>
                      </a:r>
                      <a:r>
                        <a:rPr lang="en-US" sz="2400" spc="-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2400" spc="-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!»-«Хай!»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88697" y="542553"/>
            <a:ext cx="1039216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40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ОШИБОК, ДОПУСКАЕМЫХ В ИНТЕРНЕТ-ОБЩЕНИИ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4025" algn="l"/>
              </a:tabLst>
            </a:pPr>
            <a:endParaRPr lang="ru-RU" b="1" baseline="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4025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40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1.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Замена букв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39235" y="483444"/>
            <a:ext cx="8311487" cy="612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  <a:tabLst>
                <a:tab pos="454025" algn="l"/>
              </a:tabLs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2) Сокращения    </a:t>
            </a:r>
            <a:r>
              <a:rPr lang="ru-RU" sz="2400" b="1" spc="-45" dirty="0">
                <a:latin typeface="Times New Roman"/>
                <a:ea typeface="Calibri"/>
                <a:cs typeface="Times New Roman"/>
              </a:rPr>
              <a:t>(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привет - </a:t>
            </a:r>
            <a:r>
              <a:rPr lang="ru-RU" sz="2400" b="1" dirty="0" err="1" smtClean="0">
                <a:latin typeface="Times New Roman"/>
                <a:ea typeface="Calibri"/>
                <a:cs typeface="Times New Roman"/>
              </a:rPr>
              <a:t>прив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)</a:t>
            </a:r>
            <a:endParaRPr lang="ru-RU" sz="2400" b="1" dirty="0">
              <a:latin typeface="Calibri"/>
              <a:ea typeface="Calibri"/>
              <a:cs typeface="Times New Roman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  <a:tabLst>
                <a:tab pos="454025" algn="l"/>
              </a:tabLs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3) Звукоподражания    </a:t>
            </a:r>
            <a:r>
              <a:rPr lang="ru-RU" sz="2400" b="1" spc="-45" dirty="0">
                <a:latin typeface="Times New Roman"/>
                <a:ea typeface="Calibri"/>
                <a:cs typeface="Times New Roman"/>
              </a:rPr>
              <a:t>(</a:t>
            </a:r>
            <a:r>
              <a:rPr lang="ru-RU" sz="2400" b="1" spc="-45" dirty="0" err="1">
                <a:latin typeface="Times New Roman"/>
                <a:ea typeface="Calibri"/>
                <a:cs typeface="Times New Roman"/>
              </a:rPr>
              <a:t>Ммм</a:t>
            </a:r>
            <a:r>
              <a:rPr lang="ru-RU" sz="2400" b="1" spc="-45" dirty="0" smtClean="0">
                <a:latin typeface="Times New Roman"/>
                <a:ea typeface="Calibri"/>
                <a:cs typeface="Times New Roman"/>
              </a:rPr>
              <a:t>...</a:t>
            </a:r>
            <a:r>
              <a:rPr lang="ru-RU" sz="2400" b="1" spc="-45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spc="-45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spc="-45" dirty="0" err="1" smtClean="0">
                <a:latin typeface="Times New Roman"/>
                <a:ea typeface="Calibri"/>
                <a:cs typeface="Times New Roman"/>
              </a:rPr>
              <a:t>Хахахаха</a:t>
            </a:r>
            <a:r>
              <a:rPr lang="ru-RU" sz="2400" b="1" spc="-45" dirty="0" smtClean="0">
                <a:latin typeface="Times New Roman"/>
                <a:ea typeface="Calibri"/>
                <a:cs typeface="Times New Roman"/>
              </a:rPr>
              <a:t>!)</a:t>
            </a:r>
            <a:endParaRPr lang="ru-RU" sz="2400" b="1" dirty="0">
              <a:latin typeface="Calibri"/>
              <a:ea typeface="Calibri"/>
              <a:cs typeface="Times New Roman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  <a:tabLst>
                <a:tab pos="454025" algn="l"/>
              </a:tabLst>
            </a:pPr>
            <a:r>
              <a:rPr lang="ru-RU" sz="2400" b="1" spc="-45" dirty="0">
                <a:latin typeface="Times New Roman"/>
                <a:ea typeface="Calibri"/>
                <a:cs typeface="Times New Roman"/>
              </a:rPr>
              <a:t>4)</a:t>
            </a:r>
            <a:r>
              <a:rPr lang="ru-RU" sz="2400" b="1" spc="-50" dirty="0">
                <a:latin typeface="Times New Roman"/>
                <a:ea typeface="Calibri"/>
                <a:cs typeface="Times New Roman"/>
              </a:rPr>
              <a:t> Отсутствие пунктуации</a:t>
            </a:r>
            <a:r>
              <a:rPr lang="ru-RU" sz="2400" b="1" spc="-45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spc="-50" dirty="0">
                <a:latin typeface="Times New Roman"/>
                <a:ea typeface="Calibri"/>
                <a:cs typeface="Times New Roman"/>
              </a:rPr>
              <a:t>   </a:t>
            </a:r>
            <a:r>
              <a:rPr lang="ru-RU" sz="2400" b="1" spc="-50" dirty="0" smtClean="0">
                <a:latin typeface="Times New Roman"/>
                <a:ea typeface="Calibri"/>
                <a:cs typeface="Times New Roman"/>
              </a:rPr>
              <a:t>(как </a:t>
            </a:r>
            <a:r>
              <a:rPr lang="ru-RU" sz="2400" b="1" spc="-50" dirty="0">
                <a:latin typeface="Times New Roman"/>
                <a:ea typeface="Calibri"/>
                <a:cs typeface="Times New Roman"/>
              </a:rPr>
              <a:t>ты) </a:t>
            </a:r>
            <a:endParaRPr lang="ru-RU" sz="2400" b="1" dirty="0">
              <a:latin typeface="Calibri"/>
              <a:ea typeface="Calibri"/>
              <a:cs typeface="Times New Roman"/>
            </a:endParaRPr>
          </a:p>
          <a:p>
            <a:pPr marR="69850" indent="450215">
              <a:lnSpc>
                <a:spcPct val="150000"/>
              </a:lnSpc>
              <a:spcAft>
                <a:spcPts val="0"/>
              </a:spcAft>
              <a:tabLst>
                <a:tab pos="454025" algn="l"/>
              </a:tabLst>
            </a:pPr>
            <a:r>
              <a:rPr lang="ru-RU" sz="2400" b="1" spc="-50" dirty="0">
                <a:latin typeface="Times New Roman"/>
                <a:ea typeface="Calibri"/>
                <a:cs typeface="Times New Roman"/>
              </a:rPr>
              <a:t>5) Использование </a:t>
            </a:r>
            <a:r>
              <a:rPr lang="ru-RU" sz="2400" b="1" spc="-50" dirty="0" err="1">
                <a:latin typeface="Times New Roman"/>
                <a:ea typeface="Calibri"/>
                <a:cs typeface="Times New Roman"/>
              </a:rPr>
              <a:t>смайлов</a:t>
            </a:r>
            <a:r>
              <a:rPr lang="ru-RU" sz="2400" b="1" spc="-50" dirty="0">
                <a:latin typeface="Times New Roman"/>
                <a:ea typeface="Calibri"/>
                <a:cs typeface="Times New Roman"/>
              </a:rPr>
              <a:t> вместо знаков препинания    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(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прива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!=)</a:t>
            </a:r>
            <a:endParaRPr lang="ru-RU" sz="2400" b="1" dirty="0">
              <a:latin typeface="Calibri"/>
              <a:ea typeface="Calibri"/>
              <a:cs typeface="Times New Roman"/>
            </a:endParaRPr>
          </a:p>
          <a:p>
            <a:pPr marR="69850" indent="450215">
              <a:lnSpc>
                <a:spcPct val="150000"/>
              </a:lnSpc>
              <a:spcAft>
                <a:spcPts val="0"/>
              </a:spcAft>
              <a:tabLst>
                <a:tab pos="454025" algn="l"/>
              </a:tabLs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7) Написание имён собственных с маленькой буквы  (</a:t>
            </a:r>
            <a:r>
              <a:rPr lang="ru-RU" sz="2400" b="1" dirty="0" err="1" smtClean="0">
                <a:latin typeface="Times New Roman"/>
                <a:ea typeface="Calibri"/>
                <a:cs typeface="Times New Roman"/>
              </a:rPr>
              <a:t>танЬча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мы с тобой)</a:t>
            </a:r>
            <a:endParaRPr lang="ru-RU" sz="2400" b="1" dirty="0">
              <a:latin typeface="Calibri"/>
              <a:ea typeface="Calibri"/>
              <a:cs typeface="Times New Roman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2400" b="1" spc="-50" dirty="0">
                <a:latin typeface="Times New Roman"/>
                <a:ea typeface="Calibri"/>
                <a:cs typeface="Times New Roman"/>
              </a:rPr>
              <a:t>8) Неверное написание </a:t>
            </a:r>
            <a:r>
              <a:rPr lang="ru-RU" sz="2400" b="1" dirty="0">
                <a:latin typeface="Times New Roman"/>
                <a:ea typeface="+mj-ea"/>
                <a:cs typeface="Times New Roman"/>
              </a:rPr>
              <a:t>–</a:t>
            </a:r>
            <a:r>
              <a:rPr lang="ru-RU" sz="2400" b="1" dirty="0" err="1">
                <a:latin typeface="Times New Roman"/>
                <a:ea typeface="+mj-ea"/>
                <a:cs typeface="Times New Roman"/>
              </a:rPr>
              <a:t>Тся</a:t>
            </a:r>
            <a:r>
              <a:rPr lang="ru-RU" sz="2400" b="1" dirty="0">
                <a:latin typeface="Times New Roman"/>
                <a:ea typeface="+mj-ea"/>
                <a:cs typeface="Times New Roman"/>
              </a:rPr>
              <a:t> и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-</a:t>
            </a:r>
            <a:r>
              <a:rPr lang="ru-RU" sz="2400" b="1" dirty="0" err="1">
                <a:latin typeface="Times New Roman"/>
                <a:ea typeface="+mj-ea"/>
                <a:cs typeface="Times New Roman"/>
              </a:rPr>
              <a:t>ться</a:t>
            </a:r>
            <a:r>
              <a:rPr lang="ru-RU" sz="2400" b="1" dirty="0">
                <a:latin typeface="Times New Roman"/>
                <a:ea typeface="+mj-ea"/>
                <a:cs typeface="Times New Roman"/>
              </a:rPr>
              <a:t> в глаголах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(</a:t>
            </a:r>
            <a:r>
              <a:rPr lang="ru-RU" sz="2400" b="1" dirty="0">
                <a:latin typeface="Times New Roman"/>
                <a:cs typeface="Times New Roman"/>
              </a:rPr>
              <a:t>«Мне </a:t>
            </a:r>
            <a:r>
              <a:rPr lang="ru-RU" sz="2400" b="1" dirty="0" err="1">
                <a:latin typeface="Times New Roman"/>
                <a:cs typeface="Times New Roman"/>
              </a:rPr>
              <a:t>нравитЬся</a:t>
            </a:r>
            <a:r>
              <a:rPr lang="ru-RU" sz="2400" b="1" dirty="0">
                <a:latin typeface="Times New Roman"/>
                <a:cs typeface="Times New Roman"/>
              </a:rPr>
              <a:t> Вася»,  «Нужно долго </a:t>
            </a:r>
            <a:r>
              <a:rPr lang="ru-RU" sz="2400" b="1" dirty="0" err="1">
                <a:latin typeface="Times New Roman"/>
                <a:cs typeface="Times New Roman"/>
              </a:rPr>
              <a:t>старатся</a:t>
            </a:r>
            <a:r>
              <a:rPr lang="ru-RU" sz="2400" b="1" dirty="0">
                <a:latin typeface="Times New Roman"/>
                <a:cs typeface="Times New Roman"/>
              </a:rPr>
              <a:t>») </a:t>
            </a:r>
            <a:endParaRPr lang="ru-RU" sz="2400" b="1" dirty="0">
              <a:latin typeface="Calibri"/>
              <a:ea typeface="Calibri"/>
              <a:cs typeface="Times New Roman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+mj-ea"/>
                <a:cs typeface="Times New Roman"/>
              </a:rPr>
              <a:t>9) Опечатки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  </a:t>
            </a:r>
            <a:r>
              <a:rPr lang="ru-RU" sz="2400" b="1" dirty="0">
                <a:latin typeface="Times New Roman"/>
                <a:cs typeface="Times New Roman"/>
              </a:rPr>
              <a:t>( </a:t>
            </a:r>
            <a:r>
              <a:rPr lang="ru-RU" sz="2400" b="1" dirty="0" err="1" smtClean="0">
                <a:latin typeface="Times New Roman"/>
                <a:cs typeface="Times New Roman"/>
              </a:rPr>
              <a:t>Полько</a:t>
            </a:r>
            <a:r>
              <a:rPr lang="ru-RU" sz="2400" b="1" dirty="0" smtClean="0">
                <a:latin typeface="Times New Roman"/>
                <a:cs typeface="Times New Roman"/>
              </a:rPr>
              <a:t> (</a:t>
            </a:r>
            <a:r>
              <a:rPr lang="ru-RU" sz="2400" b="1" dirty="0">
                <a:latin typeface="Times New Roman"/>
                <a:cs typeface="Times New Roman"/>
              </a:rPr>
              <a:t>только); </a:t>
            </a:r>
            <a:r>
              <a:rPr lang="ru-RU" sz="2400" b="1" dirty="0" smtClean="0">
                <a:latin typeface="Times New Roman"/>
                <a:cs typeface="Times New Roman"/>
              </a:rPr>
              <a:t> </a:t>
            </a:r>
            <a:r>
              <a:rPr lang="ru-RU" sz="2400" b="1" dirty="0" err="1" smtClean="0">
                <a:latin typeface="Times New Roman"/>
                <a:cs typeface="Times New Roman"/>
              </a:rPr>
              <a:t>учудщает</a:t>
            </a:r>
            <a:r>
              <a:rPr lang="ru-RU" sz="2400" b="1" dirty="0" smtClean="0">
                <a:latin typeface="Times New Roman"/>
                <a:cs typeface="Times New Roman"/>
              </a:rPr>
              <a:t> (ухудшает); </a:t>
            </a:r>
            <a:r>
              <a:rPr lang="ru-RU" sz="2400" b="1" dirty="0" err="1" smtClean="0">
                <a:latin typeface="Times New Roman"/>
                <a:cs typeface="Times New Roman"/>
              </a:rPr>
              <a:t>доспуп</a:t>
            </a:r>
            <a:r>
              <a:rPr lang="ru-RU" sz="2400" b="1" dirty="0" smtClean="0">
                <a:latin typeface="Times New Roman"/>
                <a:cs typeface="Times New Roman"/>
              </a:rPr>
              <a:t> </a:t>
            </a:r>
            <a:r>
              <a:rPr lang="ru-RU" sz="2400" b="1" dirty="0">
                <a:latin typeface="Times New Roman"/>
                <a:cs typeface="Times New Roman"/>
              </a:rPr>
              <a:t>(доступ</a:t>
            </a:r>
            <a:r>
              <a:rPr lang="ru-RU" sz="2400" b="1" dirty="0" smtClean="0">
                <a:latin typeface="Times New Roman"/>
                <a:cs typeface="Times New Roman"/>
              </a:rPr>
              <a:t>).</a:t>
            </a:r>
            <a:endParaRPr lang="ru-RU" sz="24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 descr="C:\Users\Елена\Desktop\Новая папка (3)\76468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312" y="2302751"/>
            <a:ext cx="2743242" cy="248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3951" y="245658"/>
            <a:ext cx="4503761" cy="98263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Неграмотность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4012441" y="1228297"/>
            <a:ext cx="1023583" cy="996286"/>
          </a:xfrm>
          <a:prstGeom prst="straightConnector1">
            <a:avLst/>
          </a:prstGeom>
          <a:ln cmpd="sng">
            <a:solidFill>
              <a:schemeClr val="bg2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6646458" y="1228297"/>
            <a:ext cx="1392072" cy="996286"/>
          </a:xfrm>
          <a:prstGeom prst="straightConnector1">
            <a:avLst/>
          </a:prstGeom>
          <a:ln>
            <a:solidFill>
              <a:schemeClr val="bg2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740089" y="2224583"/>
            <a:ext cx="353477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Обыкновенная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24129" y="2279175"/>
            <a:ext cx="3603009" cy="85980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Нарочитая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Елена\Desktop\Новая папка (3)\teens-social-medi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7474" y="3426656"/>
            <a:ext cx="5308979" cy="309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35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31015" y="494566"/>
            <a:ext cx="8645615" cy="64204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</a:t>
            </a:r>
            <a:endParaRPr lang="ru-RU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122" name="Picture 2" descr="C:\Users\Елена\Desktop\Новая папка (3)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0588" y="3723101"/>
            <a:ext cx="4457155" cy="272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29300" y="1473959"/>
            <a:ext cx="8639033" cy="2249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Актуальность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данного исследования заключается в том, что свободное  обращение с языком  непростительно для развитого общества, а утрата чистоты языка станет для него большой потерей.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299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3582" y="324220"/>
            <a:ext cx="10699845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Положительные стороны интернет-общения.</a:t>
            </a:r>
            <a:endParaRPr lang="ru-RU" sz="3200" dirty="0">
              <a:solidFill>
                <a:schemeClr val="accent1">
                  <a:lumMod val="40000"/>
                  <a:lumOff val="6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spc="-40" dirty="0">
                <a:latin typeface="Times New Roman"/>
                <a:ea typeface="Calibri"/>
                <a:cs typeface="Times New Roman"/>
              </a:rPr>
              <a:t>1. Подросткам нравится использовать Интернет-сленг. Их радует, </a:t>
            </a:r>
            <a:r>
              <a:rPr lang="ru-RU" sz="2400" spc="-45" dirty="0">
                <a:latin typeface="Times New Roman"/>
                <a:ea typeface="Calibri"/>
                <a:cs typeface="Times New Roman"/>
              </a:rPr>
              <a:t>когда им пишут на таком же сленге. Это их раскрепощает, они могут свободно общаться на любые темы. Таким образом, ребята перестают ощущать одиночество и не остаются со своими проблемами один на один. В наше время это очень важно.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2. Сленг позволяет общаться быстро, что весьма  удобно в наше время. Обычно в чатах и в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VK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переписка ведется сразу с несколькими людьми,  и поэтому здесь скорость написания тоже важна.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spc="-40" dirty="0">
                <a:latin typeface="Times New Roman"/>
                <a:ea typeface="Calibri"/>
                <a:cs typeface="Times New Roman"/>
              </a:rPr>
              <a:t>3. Такой язык делает общение простым, доступным и веселым.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       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 descr="C:\Users\Елена\Desktop\Новая папка (3)\00014e19108d4c91ca6d85793f1ba53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3374" y="4852136"/>
            <a:ext cx="1586963" cy="158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80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5345" y="-6839"/>
            <a:ext cx="8665016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Отрицательные </a:t>
            </a:r>
            <a:r>
              <a:rPr lang="ru-RU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Times New Roman"/>
              </a:rPr>
              <a:t>стороны интернет-общения.</a:t>
            </a:r>
            <a:endParaRPr lang="ru-RU" sz="3200" dirty="0">
              <a:solidFill>
                <a:schemeClr val="accent1">
                  <a:lumMod val="40000"/>
                  <a:lumOff val="6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200" dirty="0">
                <a:latin typeface="Times New Roman"/>
                <a:ea typeface="Calibri"/>
                <a:cs typeface="Times New Roman"/>
              </a:rPr>
              <a:t>1. Из-за увлечения  Интернет-сленгом подростки пишут с ошибками, искажающими устную и письменную речь не только на форумах, но и в </a:t>
            </a:r>
            <a:r>
              <a:rPr lang="ru-RU" sz="2200" spc="-40" dirty="0">
                <a:latin typeface="Times New Roman"/>
                <a:ea typeface="Calibri"/>
                <a:cs typeface="Times New Roman"/>
              </a:rPr>
              <a:t>повседневной жизни (в частности в тетрадях по русскому языку).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 </a:t>
            </a:r>
            <a:endParaRPr lang="ru-RU" sz="22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200" dirty="0">
                <a:latin typeface="Times New Roman"/>
                <a:ea typeface="Calibri"/>
                <a:cs typeface="Times New Roman"/>
              </a:rPr>
              <a:t>2</a:t>
            </a:r>
            <a:r>
              <a:rPr lang="ru-RU" sz="2200" dirty="0" smtClean="0">
                <a:latin typeface="Times New Roman"/>
                <a:ea typeface="Calibri"/>
                <a:cs typeface="Times New Roman"/>
              </a:rPr>
              <a:t>. Неправильная 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речь звучит не только в Интернете, но и с </a:t>
            </a:r>
            <a:r>
              <a:rPr lang="ru-RU" sz="2200" dirty="0" smtClean="0">
                <a:latin typeface="Times New Roman"/>
                <a:ea typeface="Calibri"/>
                <a:cs typeface="Times New Roman"/>
              </a:rPr>
              <a:t>экранов 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телевидения, в эфире радио, т.е. </a:t>
            </a:r>
            <a:r>
              <a:rPr lang="ru-RU" sz="2200" spc="-40" dirty="0">
                <a:latin typeface="Times New Roman"/>
                <a:ea typeface="Calibri"/>
                <a:cs typeface="Times New Roman"/>
              </a:rPr>
              <a:t>в повседневной  </a:t>
            </a:r>
            <a:r>
              <a:rPr lang="ru-RU" sz="2200" spc="-40" dirty="0" smtClean="0">
                <a:latin typeface="Times New Roman"/>
                <a:ea typeface="Calibri"/>
                <a:cs typeface="Times New Roman"/>
              </a:rPr>
              <a:t>жизни</a:t>
            </a:r>
            <a:r>
              <a:rPr lang="ru-RU" sz="2200" spc="-40" dirty="0">
                <a:latin typeface="Times New Roman"/>
                <a:ea typeface="Calibri"/>
                <a:cs typeface="Times New Roman"/>
              </a:rPr>
              <a:t>. </a:t>
            </a:r>
            <a:endParaRPr lang="ru-RU" sz="22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200" spc="-40" dirty="0">
                <a:latin typeface="Times New Roman"/>
                <a:ea typeface="Calibri"/>
                <a:cs typeface="Times New Roman"/>
              </a:rPr>
              <a:t>3</a:t>
            </a:r>
            <a:r>
              <a:rPr lang="ru-RU" sz="2200" spc="-40" dirty="0" smtClean="0">
                <a:latin typeface="Times New Roman"/>
                <a:ea typeface="Calibri"/>
                <a:cs typeface="Times New Roman"/>
              </a:rPr>
              <a:t>. В </a:t>
            </a:r>
            <a:r>
              <a:rPr lang="ru-RU" sz="2200" spc="-40" dirty="0">
                <a:latin typeface="Times New Roman"/>
                <a:ea typeface="Calibri"/>
                <a:cs typeface="Times New Roman"/>
              </a:rPr>
              <a:t>речи подростков появляется много иностранных слов, употребляющихся без перевода. </a:t>
            </a:r>
            <a:endParaRPr lang="ru-RU" sz="22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200" spc="-40" dirty="0">
                <a:latin typeface="Times New Roman"/>
                <a:ea typeface="Calibri"/>
                <a:cs typeface="Times New Roman"/>
              </a:rPr>
              <a:t>4</a:t>
            </a:r>
            <a:r>
              <a:rPr lang="ru-RU" sz="2200" spc="-40" dirty="0" smtClean="0">
                <a:latin typeface="Times New Roman"/>
                <a:ea typeface="Calibri"/>
                <a:cs typeface="Times New Roman"/>
              </a:rPr>
              <a:t>. Интернет-общение </a:t>
            </a:r>
            <a:r>
              <a:rPr lang="ru-RU" sz="2200" spc="-40" dirty="0">
                <a:latin typeface="Times New Roman"/>
                <a:ea typeface="Calibri"/>
                <a:cs typeface="Times New Roman"/>
              </a:rPr>
              <a:t>содержит много нецензурных фраз, </a:t>
            </a:r>
            <a:r>
              <a:rPr lang="ru-RU" sz="2200" spc="-40" dirty="0" smtClean="0">
                <a:latin typeface="Times New Roman"/>
                <a:ea typeface="Calibri"/>
                <a:cs typeface="Times New Roman"/>
              </a:rPr>
              <a:t>приводящих </a:t>
            </a:r>
            <a:r>
              <a:rPr lang="ru-RU" sz="2200" spc="-40" dirty="0">
                <a:latin typeface="Times New Roman"/>
                <a:ea typeface="Calibri"/>
                <a:cs typeface="Times New Roman"/>
              </a:rPr>
              <a:t>к засорению языка. </a:t>
            </a:r>
            <a:endParaRPr lang="ru-RU" sz="2200" dirty="0"/>
          </a:p>
        </p:txBody>
      </p:sp>
      <p:pic>
        <p:nvPicPr>
          <p:cNvPr id="4" name="Picture 4" descr="AG00317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0361" y="2033654"/>
            <a:ext cx="2000250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74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0348" y="1112127"/>
            <a:ext cx="8925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/>
                <a:ea typeface="Calibri"/>
              </a:rPr>
              <a:t>Социальные сети </a:t>
            </a:r>
            <a:r>
              <a:rPr lang="ru-RU" sz="2400" dirty="0">
                <a:latin typeface="Times New Roman"/>
                <a:ea typeface="Calibri"/>
              </a:rPr>
              <a:t>отрицательно влияют на речь учащихся</a:t>
            </a:r>
            <a:r>
              <a:rPr lang="ru-RU" sz="2400" dirty="0" smtClean="0">
                <a:latin typeface="Times New Roman"/>
                <a:ea typeface="Calibri"/>
              </a:rPr>
              <a:t>. 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271231" y="349057"/>
            <a:ext cx="1535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3200" b="1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11608" y="1573792"/>
            <a:ext cx="95943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Безграмотность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в современном информационном обществе не должна быть нормой. Когда подросток говорит и пишет правильно, это характеризует его как умного, развитого, интеллигентного современного человека. Если не исправить  эту ситуацию сейчас, то деградация всей нации неизбежна.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9218" name="Picture 2" descr="C:\Users\Елена\Desktop\Новая папка (3)\1431492146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8796" y="4216344"/>
            <a:ext cx="4797188" cy="233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53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5005" y="619920"/>
            <a:ext cx="8542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Содержимое 6" descr="2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5005" y="1892131"/>
            <a:ext cx="8670974" cy="458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5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941831" cy="3306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6759" y="330697"/>
            <a:ext cx="8791575" cy="73219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Цель работы: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146" name="Picture 2" descr="C:\Users\Елена\Desktop\Новая папка (3)\smm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5964" y="1264179"/>
            <a:ext cx="5349923" cy="299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70916" y="3995678"/>
            <a:ext cx="80974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Определить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, действительно ли влияние сленга отрицательно сказывается на общении и ведёт к снижению языковой грамотности, как устной, так и письменной. 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4061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919150" y="1786495"/>
            <a:ext cx="8791575" cy="123637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Гипотеза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38233" y="4176215"/>
            <a:ext cx="91712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Отсутствие знаков препинания в предложениях  и неправильное написание слов  при общении в Интернете не только ведёт к снижению  языковой грамотности учащихся, как устной, так и письменной, но и снижает культуру общения между подростками.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122" name="Picture 2" descr="C:\Users\Елена\Desktop\Новая папка (3)\depositphotos_5448969-Social-web-networking-world-diagram.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598" y="300030"/>
            <a:ext cx="5108930" cy="364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79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3" y="414025"/>
            <a:ext cx="8791575" cy="93825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Задачи: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38233" y="1720840"/>
            <a:ext cx="89119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1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. Посетить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различные сайты и форумы, на которых часто общаются ученики школы;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2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. Рассмотреть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часто употребляемые учащимися сленговые выражения и сокращения слов;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3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. Выявить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особенности влияния языка Интернет-общения на грамотность учащихся, классифицировать типы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ошибок;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4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. Исследовать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представления учащихся по поднятой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проблеме.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146" name="Picture 2" descr="C:\Users\Елена\Desktop\Новая папка (3)\Соц-сети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9060" y="339089"/>
            <a:ext cx="2211161" cy="138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41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3" y="375389"/>
            <a:ext cx="8791575" cy="11185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Предмет </a:t>
            </a: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исследования-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4" name="Picture 2" descr="C:\Users\Елена\Desktop\Новая папка (3)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9649" y="3466531"/>
            <a:ext cx="6765617" cy="286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69243" y="1914752"/>
            <a:ext cx="10699844" cy="11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слова и выражения, используемые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подростками 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для общения в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  </a:t>
            </a:r>
          </a:p>
          <a:p>
            <a:pPr indent="457200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Интернете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и допускаемые ими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ошибки.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024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7636" y="336752"/>
            <a:ext cx="8791575" cy="1002651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Объект </a:t>
            </a: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исследования-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 descr="C:\Users\Елена\Desktop\Новая папка (3)\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9108" y="2504535"/>
            <a:ext cx="6283515" cy="365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80448" y="1421200"/>
            <a:ext cx="48809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материалы 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сайтов.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5321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4" y="388268"/>
            <a:ext cx="8791575" cy="71931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Новизна работы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42948" y="1294727"/>
            <a:ext cx="829783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Новизна работы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заключается в том, что данное исследование является своего рода призывом не только для  подростков, но и для взрослого населения страны к борьбе за чистоту родного языка. «Берегите наш прекрасный язык»,- писал великий русский писатель И.С. Тургенев. Считаю, что эти строчки могут стать девизом для нашего поколения, так как родной язык – это достояние страны, изучать его - очень интересно и познавательно, а сохранить его -  наша главная наша задача.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Picture 2" descr="G:\ИССЛЕДОВАТЕЛЬСКИЕ РАБОТЫ\Недбавева\Новая папка\5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10" y="2266113"/>
            <a:ext cx="2094412" cy="18679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420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58310" y="787127"/>
            <a:ext cx="8791575" cy="78371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9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 исследования</a:t>
            </a:r>
            <a:r>
              <a:rPr lang="ru-RU" sz="49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49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Елена\Desktop\Новая папка (3)\Qw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1994" y="3730517"/>
            <a:ext cx="3794076" cy="276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43032" y="1729939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Сбор и анализ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информации;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Классификация ошибок в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правописании;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Анализ причин допущенных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ошибок;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dirty="0" smtClean="0">
                <a:latin typeface="Calibri"/>
                <a:ea typeface="Calibri"/>
                <a:cs typeface="Times New Roman"/>
              </a:rPr>
              <a:t>4.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Анкетирование.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9456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221</TotalTime>
  <Words>807</Words>
  <Application>Microsoft Office PowerPoint</Application>
  <PresentationFormat>Широкоэкранный</PresentationFormat>
  <Paragraphs>94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Times New Roman</vt:lpstr>
      <vt:lpstr>Trebuchet MS</vt:lpstr>
      <vt:lpstr>Tw Cen MT</vt:lpstr>
      <vt:lpstr>Wingdings</vt:lpstr>
      <vt:lpstr>Контур</vt:lpstr>
      <vt:lpstr>Исследовательская работа  «Влияют ли социальные сети на русский язык?»   </vt:lpstr>
      <vt:lpstr> Актуальность</vt:lpstr>
      <vt:lpstr>Цель работы:</vt:lpstr>
      <vt:lpstr>Гипотеза</vt:lpstr>
      <vt:lpstr>Задачи:</vt:lpstr>
      <vt:lpstr>Предмет исследования-</vt:lpstr>
      <vt:lpstr>Объект исследования-</vt:lpstr>
      <vt:lpstr>Новизна работы</vt:lpstr>
      <vt:lpstr> Методы исследования: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 «Влияние социальных сетей  на русский язык»</dc:title>
  <dc:creator>Елена Гончарова</dc:creator>
  <cp:lastModifiedBy>Учетная запись Майкрософт</cp:lastModifiedBy>
  <cp:revision>22</cp:revision>
  <dcterms:created xsi:type="dcterms:W3CDTF">2016-04-05T01:15:55Z</dcterms:created>
  <dcterms:modified xsi:type="dcterms:W3CDTF">2016-11-30T16:07:59Z</dcterms:modified>
</cp:coreProperties>
</file>